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47"/>
    <p:restoredTop sz="94600"/>
  </p:normalViewPr>
  <p:slideViewPr>
    <p:cSldViewPr snapToGrid="0" snapToObjects="1">
      <p:cViewPr>
        <p:scale>
          <a:sx n="107" d="100"/>
          <a:sy n="107" d="100"/>
        </p:scale>
        <p:origin x="-40" y="1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7/30/20</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7/30/20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7/30/20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7/30/20</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7/30/20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7/30/20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7/30/20</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7/30/20</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7/30/20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7/30/20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7/30/20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7/30/20</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1228" t="680" r="11170" b="-680"/>
          <a:stretch/>
        </p:blipFill>
        <p:spPr>
          <a:xfrm>
            <a:off x="4822958" y="1922675"/>
            <a:ext cx="7126155" cy="4486274"/>
          </a:xfrm>
          <a:prstGeom prst="rect">
            <a:avLst/>
          </a:prstGeom>
        </p:spPr>
      </p:pic>
      <p:sp>
        <p:nvSpPr>
          <p:cNvPr id="5" name="Rounded Rectangle 4"/>
          <p:cNvSpPr/>
          <p:nvPr/>
        </p:nvSpPr>
        <p:spPr>
          <a:xfrm>
            <a:off x="242887" y="121652"/>
            <a:ext cx="5552480" cy="4470850"/>
          </a:xfrm>
          <a:prstGeom prst="roundRect">
            <a:avLst/>
          </a:prstGeom>
          <a:solidFill>
            <a:srgbClr val="FFF4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505419" y="2092586"/>
            <a:ext cx="5289948" cy="160615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r>
              <a:rPr lang="en-US" sz="4000" dirty="0" smtClean="0">
                <a:solidFill>
                  <a:schemeClr val="bg1"/>
                </a:solidFill>
              </a:rPr>
              <a:t>Statistical Analysis Of Renewable Energy’s Impacts on Economics Growth</a:t>
            </a:r>
            <a:endParaRPr lang="en-US" sz="4000" dirty="0">
              <a:solidFill>
                <a:schemeClr val="bg1"/>
              </a:solidFill>
            </a:endParaRPr>
          </a:p>
        </p:txBody>
      </p:sp>
      <p:sp>
        <p:nvSpPr>
          <p:cNvPr id="7" name="Subtitle 2"/>
          <p:cNvSpPr txBox="1">
            <a:spLocks/>
          </p:cNvSpPr>
          <p:nvPr/>
        </p:nvSpPr>
        <p:spPr>
          <a:xfrm>
            <a:off x="624688" y="3891008"/>
            <a:ext cx="6175773" cy="16968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smtClean="0">
                <a:solidFill>
                  <a:schemeClr val="bg1"/>
                </a:solidFill>
              </a:rPr>
              <a:t>A Multivariable Panel Data Analysis of Developed and Developing Countries</a:t>
            </a:r>
            <a:endParaRPr lang="en-US" dirty="0">
              <a:solidFill>
                <a:schemeClr val="bg1"/>
              </a:solidFill>
            </a:endParaRPr>
          </a:p>
        </p:txBody>
      </p:sp>
      <p:sp>
        <p:nvSpPr>
          <p:cNvPr id="8" name="TextBox 7"/>
          <p:cNvSpPr txBox="1"/>
          <p:nvPr/>
        </p:nvSpPr>
        <p:spPr>
          <a:xfrm>
            <a:off x="1935955" y="4721905"/>
            <a:ext cx="3314700" cy="461665"/>
          </a:xfrm>
          <a:prstGeom prst="rect">
            <a:avLst/>
          </a:prstGeom>
          <a:noFill/>
        </p:spPr>
        <p:txBody>
          <a:bodyPr wrap="square" rtlCol="0">
            <a:spAutoFit/>
          </a:bodyPr>
          <a:lstStyle/>
          <a:p>
            <a:r>
              <a:rPr lang="en-US" sz="2400" dirty="0" smtClean="0"/>
              <a:t>Soheil Saadatfar</a:t>
            </a:r>
            <a:endParaRPr lang="en-US" sz="2400" dirty="0"/>
          </a:p>
        </p:txBody>
      </p:sp>
    </p:spTree>
    <p:extLst>
      <p:ext uri="{BB962C8B-B14F-4D97-AF65-F5344CB8AC3E}">
        <p14:creationId xmlns:p14="http://schemas.microsoft.com/office/powerpoint/2010/main" val="1300541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6746" y="-15999"/>
            <a:ext cx="8610600" cy="1293028"/>
          </a:xfrm>
        </p:spPr>
        <p:txBody>
          <a:bodyPr>
            <a:normAutofit/>
          </a:bodyPr>
          <a:lstStyle/>
          <a:p>
            <a:pPr marL="0" indent="0">
              <a:lnSpc>
                <a:spcPct val="100000"/>
              </a:lnSpc>
              <a:spcBef>
                <a:spcPts val="0"/>
              </a:spcBef>
            </a:pPr>
            <a:r>
              <a:rPr lang="en-US" sz="2800" dirty="0"/>
              <a:t>Does renewable energy have similar effect on all types of economy?</a:t>
            </a:r>
          </a:p>
        </p:txBody>
      </p:sp>
      <p:sp>
        <p:nvSpPr>
          <p:cNvPr id="3" name="Content Placeholder 2"/>
          <p:cNvSpPr>
            <a:spLocks noGrp="1"/>
          </p:cNvSpPr>
          <p:nvPr>
            <p:ph idx="1"/>
          </p:nvPr>
        </p:nvSpPr>
        <p:spPr>
          <a:xfrm>
            <a:off x="129745" y="1402493"/>
            <a:ext cx="6011563" cy="5344296"/>
          </a:xfrm>
        </p:spPr>
        <p:txBody>
          <a:bodyPr/>
          <a:lstStyle/>
          <a:p>
            <a:pPr marL="0" indent="0">
              <a:lnSpc>
                <a:spcPct val="100000"/>
              </a:lnSpc>
              <a:spcBef>
                <a:spcPts val="0"/>
              </a:spcBef>
              <a:buNone/>
            </a:pPr>
            <a:r>
              <a:rPr lang="en-US" sz="2800" dirty="0" smtClean="0"/>
              <a:t>Developed </a:t>
            </a:r>
            <a:r>
              <a:rPr lang="en-US" sz="2800" dirty="0"/>
              <a:t>countries GFCF</a:t>
            </a:r>
            <a:endParaRPr lang="en-US" sz="2800" dirty="0" smtClean="0"/>
          </a:p>
          <a:p>
            <a:pPr marL="0" indent="0">
              <a:lnSpc>
                <a:spcPct val="100000"/>
              </a:lnSpc>
              <a:spcBef>
                <a:spcPts val="0"/>
              </a:spcBef>
              <a:buNone/>
            </a:pPr>
            <a:endParaRPr lang="en-US" dirty="0" smtClean="0"/>
          </a:p>
          <a:p>
            <a:pPr>
              <a:lnSpc>
                <a:spcPct val="100000"/>
              </a:lnSpc>
              <a:spcBef>
                <a:spcPts val="0"/>
              </a:spcBef>
            </a:pPr>
            <a:endParaRPr lang="en-US" dirty="0"/>
          </a:p>
          <a:p>
            <a:pPr>
              <a:lnSpc>
                <a:spcPct val="100000"/>
              </a:lnSpc>
              <a:spcBef>
                <a:spcPts val="0"/>
              </a:spcBef>
            </a:pPr>
            <a:r>
              <a:rPr lang="en-US" sz="2000" dirty="0" smtClean="0"/>
              <a:t>GFCF: REC% &amp; unemployment are insignificant</a:t>
            </a:r>
          </a:p>
          <a:p>
            <a:pPr>
              <a:lnSpc>
                <a:spcPct val="100000"/>
              </a:lnSpc>
              <a:spcBef>
                <a:spcPts val="0"/>
              </a:spcBef>
            </a:pPr>
            <a:endParaRPr lang="en-US" sz="2000" dirty="0"/>
          </a:p>
          <a:p>
            <a:pPr>
              <a:lnSpc>
                <a:spcPct val="100000"/>
              </a:lnSpc>
              <a:spcBef>
                <a:spcPts val="0"/>
              </a:spcBef>
            </a:pPr>
            <a:r>
              <a:rPr lang="en-US" sz="2000" dirty="0" smtClean="0"/>
              <a:t>Only 30.33 of variation in GFCF of developed countries is explained by independent variables</a:t>
            </a:r>
          </a:p>
          <a:p>
            <a:pPr>
              <a:lnSpc>
                <a:spcPct val="100000"/>
              </a:lnSpc>
              <a:spcBef>
                <a:spcPts val="0"/>
              </a:spcBef>
            </a:pPr>
            <a:endParaRPr lang="en-US" sz="2000" dirty="0"/>
          </a:p>
          <a:p>
            <a:pPr>
              <a:lnSpc>
                <a:spcPct val="100000"/>
              </a:lnSpc>
              <a:spcBef>
                <a:spcPts val="0"/>
              </a:spcBef>
            </a:pPr>
            <a:endParaRPr lang="en-US" sz="2000" dirty="0"/>
          </a:p>
          <a:p>
            <a:pPr>
              <a:lnSpc>
                <a:spcPct val="100000"/>
              </a:lnSpc>
              <a:spcBef>
                <a:spcPts val="0"/>
              </a:spcBef>
            </a:pPr>
            <a:r>
              <a:rPr lang="en-US" sz="2000" dirty="0" smtClean="0"/>
              <a:t>Relevance of energy has decreased.</a:t>
            </a: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p:pic>
        <p:nvPicPr>
          <p:cNvPr id="4" name="Picture 3" descr="/Users/soheilsaadatfar/Desktop/OneDrive/capstone screen/developed  GFCF panel.png"/>
          <p:cNvPicPr/>
          <p:nvPr/>
        </p:nvPicPr>
        <p:blipFill>
          <a:blip r:embed="rId2">
            <a:extLst>
              <a:ext uri="{28A0092B-C50C-407E-A947-70E740481C1C}">
                <a14:useLocalDpi xmlns:a14="http://schemas.microsoft.com/office/drawing/2010/main" val="0"/>
              </a:ext>
            </a:extLst>
          </a:blip>
          <a:srcRect/>
          <a:stretch>
            <a:fillRect/>
          </a:stretch>
        </p:blipFill>
        <p:spPr bwMode="auto">
          <a:xfrm>
            <a:off x="6047664" y="1094889"/>
            <a:ext cx="5965042" cy="5651900"/>
          </a:xfrm>
          <a:prstGeom prst="rect">
            <a:avLst/>
          </a:prstGeom>
          <a:noFill/>
          <a:ln>
            <a:noFill/>
          </a:ln>
        </p:spPr>
      </p:pic>
    </p:spTree>
    <p:extLst>
      <p:ext uri="{BB962C8B-B14F-4D97-AF65-F5344CB8AC3E}">
        <p14:creationId xmlns:p14="http://schemas.microsoft.com/office/powerpoint/2010/main" val="1925461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5540" y="240320"/>
            <a:ext cx="8610600" cy="1293028"/>
          </a:xfrm>
        </p:spPr>
        <p:txBody>
          <a:bodyPr>
            <a:normAutofit/>
          </a:bodyPr>
          <a:lstStyle/>
          <a:p>
            <a:r>
              <a:rPr lang="en-US" sz="2800" dirty="0"/>
              <a:t>Does renewable energy have similar effect on all types of economy?</a:t>
            </a:r>
            <a:br>
              <a:rPr lang="en-US" sz="2800" dirty="0"/>
            </a:br>
            <a:endParaRPr lang="en-US" sz="2800" dirty="0"/>
          </a:p>
        </p:txBody>
      </p:sp>
      <p:sp>
        <p:nvSpPr>
          <p:cNvPr id="3" name="Content Placeholder 2"/>
          <p:cNvSpPr>
            <a:spLocks noGrp="1"/>
          </p:cNvSpPr>
          <p:nvPr>
            <p:ph idx="1"/>
          </p:nvPr>
        </p:nvSpPr>
        <p:spPr>
          <a:xfrm>
            <a:off x="154458" y="1439563"/>
            <a:ext cx="5862165" cy="5055022"/>
          </a:xfrm>
        </p:spPr>
        <p:txBody>
          <a:bodyPr>
            <a:normAutofit/>
          </a:bodyPr>
          <a:lstStyle/>
          <a:p>
            <a:pPr marL="0" indent="0">
              <a:lnSpc>
                <a:spcPct val="100000"/>
              </a:lnSpc>
              <a:spcBef>
                <a:spcPts val="0"/>
              </a:spcBef>
              <a:buNone/>
            </a:pPr>
            <a:r>
              <a:rPr lang="en-US" sz="2800" dirty="0" smtClean="0"/>
              <a:t>Developed Countries GDP</a:t>
            </a:r>
          </a:p>
          <a:p>
            <a:pPr marL="0" indent="0">
              <a:lnSpc>
                <a:spcPct val="100000"/>
              </a:lnSpc>
              <a:spcBef>
                <a:spcPts val="0"/>
              </a:spcBef>
              <a:buNone/>
            </a:pPr>
            <a:endParaRPr lang="en-US" sz="2800" dirty="0" smtClean="0"/>
          </a:p>
          <a:p>
            <a:pPr>
              <a:lnSpc>
                <a:spcPct val="100000"/>
              </a:lnSpc>
              <a:spcBef>
                <a:spcPts val="0"/>
              </a:spcBef>
            </a:pPr>
            <a:r>
              <a:rPr lang="en-US" sz="2000" dirty="0" smtClean="0"/>
              <a:t>GDP: REC% still insignificant.</a:t>
            </a:r>
          </a:p>
          <a:p>
            <a:pPr>
              <a:lnSpc>
                <a:spcPct val="100000"/>
              </a:lnSpc>
              <a:spcBef>
                <a:spcPts val="0"/>
              </a:spcBef>
            </a:pPr>
            <a:endParaRPr lang="en-US" sz="2000" dirty="0" smtClean="0"/>
          </a:p>
          <a:p>
            <a:pPr>
              <a:lnSpc>
                <a:spcPct val="100000"/>
              </a:lnSpc>
              <a:spcBef>
                <a:spcPts val="0"/>
              </a:spcBef>
            </a:pPr>
            <a:r>
              <a:rPr lang="en-US" sz="2000" dirty="0" smtClean="0"/>
              <a:t>All other variables are significant</a:t>
            </a:r>
            <a:endParaRPr lang="en-US" sz="2800" dirty="0" smtClean="0"/>
          </a:p>
          <a:p>
            <a:pPr>
              <a:lnSpc>
                <a:spcPct val="100000"/>
              </a:lnSpc>
              <a:spcBef>
                <a:spcPts val="0"/>
              </a:spcBef>
            </a:pPr>
            <a:endParaRPr lang="en-US" sz="2800" dirty="0" smtClean="0"/>
          </a:p>
          <a:p>
            <a:pPr>
              <a:lnSpc>
                <a:spcPct val="100000"/>
              </a:lnSpc>
              <a:spcBef>
                <a:spcPts val="0"/>
              </a:spcBef>
            </a:pPr>
            <a:r>
              <a:rPr lang="en-US" sz="2000" dirty="0" smtClean="0"/>
              <a:t>Only 23.05 of variation in GDP of developed countries is explained by independent variables</a:t>
            </a:r>
          </a:p>
          <a:p>
            <a:pPr>
              <a:lnSpc>
                <a:spcPct val="100000"/>
              </a:lnSpc>
              <a:spcBef>
                <a:spcPts val="0"/>
              </a:spcBef>
            </a:pPr>
            <a:endParaRPr lang="en-US" sz="2000" dirty="0" smtClean="0"/>
          </a:p>
          <a:p>
            <a:pPr>
              <a:lnSpc>
                <a:spcPct val="100000"/>
              </a:lnSpc>
              <a:spcBef>
                <a:spcPts val="0"/>
              </a:spcBef>
            </a:pPr>
            <a:r>
              <a:rPr lang="en-US" sz="2000" dirty="0" smtClean="0"/>
              <a:t>Relevance of Energy has declined</a:t>
            </a:r>
            <a:endParaRPr lang="en-US" sz="2000" dirty="0"/>
          </a:p>
        </p:txBody>
      </p:sp>
      <p:pic>
        <p:nvPicPr>
          <p:cNvPr id="4" name="Picture 3" descr="/Users/soheilsaadatfar/Desktop/OneDrive/capstone screen/developed GDP panel.png"/>
          <p:cNvPicPr/>
          <p:nvPr/>
        </p:nvPicPr>
        <p:blipFill>
          <a:blip r:embed="rId2">
            <a:extLst>
              <a:ext uri="{28A0092B-C50C-407E-A947-70E740481C1C}">
                <a14:useLocalDpi xmlns:a14="http://schemas.microsoft.com/office/drawing/2010/main" val="0"/>
              </a:ext>
            </a:extLst>
          </a:blip>
          <a:srcRect/>
          <a:stretch>
            <a:fillRect/>
          </a:stretch>
        </p:blipFill>
        <p:spPr bwMode="auto">
          <a:xfrm>
            <a:off x="6016624" y="1205914"/>
            <a:ext cx="6022975" cy="5288671"/>
          </a:xfrm>
          <a:prstGeom prst="rect">
            <a:avLst/>
          </a:prstGeom>
          <a:noFill/>
          <a:ln>
            <a:noFill/>
          </a:ln>
        </p:spPr>
      </p:pic>
    </p:spTree>
    <p:extLst>
      <p:ext uri="{BB962C8B-B14F-4D97-AF65-F5344CB8AC3E}">
        <p14:creationId xmlns:p14="http://schemas.microsoft.com/office/powerpoint/2010/main" val="1007560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8676" y="272003"/>
            <a:ext cx="8610600" cy="1293028"/>
          </a:xfrm>
        </p:spPr>
        <p:txBody>
          <a:bodyPr>
            <a:normAutofit/>
          </a:bodyPr>
          <a:lstStyle/>
          <a:p>
            <a:pPr algn="l"/>
            <a:r>
              <a:rPr lang="en-US" sz="2800" dirty="0"/>
              <a:t>Does renewable energy </a:t>
            </a:r>
            <a:r>
              <a:rPr lang="en-US" sz="2800" dirty="0" smtClean="0"/>
              <a:t>have </a:t>
            </a:r>
            <a:r>
              <a:rPr lang="en-US" sz="2800" dirty="0"/>
              <a:t>similar effect on all types of economy?</a:t>
            </a:r>
            <a:br>
              <a:rPr lang="en-US" sz="2800" dirty="0"/>
            </a:br>
            <a:endParaRPr lang="en-US" sz="2800" dirty="0"/>
          </a:p>
        </p:txBody>
      </p:sp>
      <p:sp>
        <p:nvSpPr>
          <p:cNvPr id="4" name="Content Placeholder 2"/>
          <p:cNvSpPr>
            <a:spLocks noGrp="1"/>
          </p:cNvSpPr>
          <p:nvPr>
            <p:ph idx="1"/>
          </p:nvPr>
        </p:nvSpPr>
        <p:spPr>
          <a:xfrm>
            <a:off x="134816" y="1565031"/>
            <a:ext cx="6137030" cy="5023338"/>
          </a:xfrm>
        </p:spPr>
        <p:txBody>
          <a:bodyPr>
            <a:normAutofit lnSpcReduction="10000"/>
          </a:bodyPr>
          <a:lstStyle/>
          <a:p>
            <a:pPr marL="0" indent="0">
              <a:lnSpc>
                <a:spcPct val="100000"/>
              </a:lnSpc>
              <a:spcBef>
                <a:spcPts val="0"/>
              </a:spcBef>
              <a:buNone/>
            </a:pPr>
            <a:r>
              <a:rPr lang="en-US" sz="2800" dirty="0" smtClean="0"/>
              <a:t>Developing Countries GFCF</a:t>
            </a:r>
          </a:p>
          <a:p>
            <a:pPr marL="0" indent="0">
              <a:lnSpc>
                <a:spcPct val="100000"/>
              </a:lnSpc>
              <a:spcBef>
                <a:spcPts val="0"/>
              </a:spcBef>
              <a:buNone/>
            </a:pPr>
            <a:endParaRPr lang="en-US" sz="2800" dirty="0" smtClean="0"/>
          </a:p>
          <a:p>
            <a:pPr>
              <a:lnSpc>
                <a:spcPct val="100000"/>
              </a:lnSpc>
              <a:spcBef>
                <a:spcPts val="0"/>
              </a:spcBef>
            </a:pPr>
            <a:r>
              <a:rPr lang="en-US" sz="2000" dirty="0" smtClean="0"/>
              <a:t>GFCF: REC% and Unemployment are insignificant.</a:t>
            </a:r>
          </a:p>
          <a:p>
            <a:pPr>
              <a:lnSpc>
                <a:spcPct val="100000"/>
              </a:lnSpc>
              <a:spcBef>
                <a:spcPts val="0"/>
              </a:spcBef>
            </a:pPr>
            <a:endParaRPr lang="en-US" sz="2800" dirty="0" smtClean="0"/>
          </a:p>
          <a:p>
            <a:pPr>
              <a:lnSpc>
                <a:spcPct val="100000"/>
              </a:lnSpc>
              <a:spcBef>
                <a:spcPts val="0"/>
              </a:spcBef>
            </a:pPr>
            <a:r>
              <a:rPr lang="en-US" sz="2000" dirty="0" smtClean="0"/>
              <a:t>54.90% of variation in GFCF of developing countries is explained by independent variables</a:t>
            </a:r>
          </a:p>
          <a:p>
            <a:pPr>
              <a:lnSpc>
                <a:spcPct val="100000"/>
              </a:lnSpc>
              <a:spcBef>
                <a:spcPts val="0"/>
              </a:spcBef>
            </a:pPr>
            <a:endParaRPr lang="en-US" sz="2000" dirty="0" smtClean="0"/>
          </a:p>
          <a:p>
            <a:pPr>
              <a:lnSpc>
                <a:spcPct val="100000"/>
              </a:lnSpc>
              <a:spcBef>
                <a:spcPts val="0"/>
              </a:spcBef>
            </a:pPr>
            <a:r>
              <a:rPr lang="en-US" sz="2000" dirty="0" smtClean="0"/>
              <a:t>Relevance of Energy has increased compare to developed countries.</a:t>
            </a:r>
          </a:p>
          <a:p>
            <a:pPr>
              <a:lnSpc>
                <a:spcPct val="100000"/>
              </a:lnSpc>
              <a:spcBef>
                <a:spcPts val="0"/>
              </a:spcBef>
            </a:pPr>
            <a:endParaRPr lang="en-US" sz="2000" dirty="0"/>
          </a:p>
          <a:p>
            <a:pPr>
              <a:lnSpc>
                <a:spcPct val="100000"/>
              </a:lnSpc>
              <a:spcBef>
                <a:spcPts val="0"/>
              </a:spcBef>
            </a:pPr>
            <a:r>
              <a:rPr lang="en-US" sz="2000" dirty="0" smtClean="0"/>
              <a:t>Developing countries show more signs of economical expansions possibly related to better energy allocations.</a:t>
            </a:r>
            <a:endParaRPr lang="en-US" sz="2000" dirty="0"/>
          </a:p>
        </p:txBody>
      </p:sp>
      <p:pic>
        <p:nvPicPr>
          <p:cNvPr id="5" name="Picture 4" descr="/Users/soheilsaadatfar/Desktop/OneDrive/capstone screen/developing GFCG panel.png"/>
          <p:cNvPicPr/>
          <p:nvPr/>
        </p:nvPicPr>
        <p:blipFill>
          <a:blip r:embed="rId2">
            <a:extLst>
              <a:ext uri="{28A0092B-C50C-407E-A947-70E740481C1C}">
                <a14:useLocalDpi xmlns:a14="http://schemas.microsoft.com/office/drawing/2010/main" val="0"/>
              </a:ext>
            </a:extLst>
          </a:blip>
          <a:srcRect/>
          <a:stretch>
            <a:fillRect/>
          </a:stretch>
        </p:blipFill>
        <p:spPr bwMode="auto">
          <a:xfrm>
            <a:off x="6357900" y="1101407"/>
            <a:ext cx="5707014" cy="5486962"/>
          </a:xfrm>
          <a:prstGeom prst="rect">
            <a:avLst/>
          </a:prstGeom>
          <a:noFill/>
          <a:ln>
            <a:noFill/>
          </a:ln>
        </p:spPr>
      </p:pic>
    </p:spTree>
    <p:extLst>
      <p:ext uri="{BB962C8B-B14F-4D97-AF65-F5344CB8AC3E}">
        <p14:creationId xmlns:p14="http://schemas.microsoft.com/office/powerpoint/2010/main" val="1311211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82462" y="342342"/>
            <a:ext cx="8610600" cy="1293028"/>
          </a:xfrm>
        </p:spPr>
        <p:txBody>
          <a:bodyPr>
            <a:normAutofit/>
          </a:bodyPr>
          <a:lstStyle/>
          <a:p>
            <a:pPr algn="l"/>
            <a:r>
              <a:rPr lang="en-US" sz="2800" dirty="0"/>
              <a:t>Does renewable energy </a:t>
            </a:r>
            <a:r>
              <a:rPr lang="en-US" sz="2800" dirty="0" smtClean="0"/>
              <a:t>have </a:t>
            </a:r>
            <a:r>
              <a:rPr lang="en-US" sz="2800" dirty="0"/>
              <a:t>similar effect on all types of economy?</a:t>
            </a:r>
            <a:br>
              <a:rPr lang="en-US" sz="2800" dirty="0"/>
            </a:br>
            <a:endParaRPr lang="en-US" sz="2800" dirty="0"/>
          </a:p>
        </p:txBody>
      </p:sp>
      <p:sp>
        <p:nvSpPr>
          <p:cNvPr id="5" name="Content Placeholder 2"/>
          <p:cNvSpPr>
            <a:spLocks noGrp="1"/>
          </p:cNvSpPr>
          <p:nvPr>
            <p:ph idx="1"/>
          </p:nvPr>
        </p:nvSpPr>
        <p:spPr>
          <a:xfrm>
            <a:off x="134816" y="1350499"/>
            <a:ext cx="6230815" cy="5120639"/>
          </a:xfrm>
        </p:spPr>
        <p:txBody>
          <a:bodyPr>
            <a:normAutofit/>
          </a:bodyPr>
          <a:lstStyle/>
          <a:p>
            <a:pPr marL="0" indent="0">
              <a:lnSpc>
                <a:spcPct val="100000"/>
              </a:lnSpc>
              <a:spcBef>
                <a:spcPts val="0"/>
              </a:spcBef>
              <a:buNone/>
            </a:pPr>
            <a:r>
              <a:rPr lang="en-US" sz="2800" dirty="0" smtClean="0"/>
              <a:t>Developing Countries GDP</a:t>
            </a:r>
          </a:p>
          <a:p>
            <a:pPr marL="0" indent="0">
              <a:lnSpc>
                <a:spcPct val="100000"/>
              </a:lnSpc>
              <a:spcBef>
                <a:spcPts val="0"/>
              </a:spcBef>
              <a:buNone/>
            </a:pPr>
            <a:endParaRPr lang="en-US" sz="2800" dirty="0" smtClean="0"/>
          </a:p>
          <a:p>
            <a:pPr>
              <a:lnSpc>
                <a:spcPct val="100000"/>
              </a:lnSpc>
              <a:spcBef>
                <a:spcPts val="0"/>
              </a:spcBef>
            </a:pPr>
            <a:r>
              <a:rPr lang="en-US" sz="2000" dirty="0" smtClean="0"/>
              <a:t>GDP: REC% and Energy intensity are insignificant.</a:t>
            </a:r>
          </a:p>
          <a:p>
            <a:pPr>
              <a:lnSpc>
                <a:spcPct val="100000"/>
              </a:lnSpc>
              <a:spcBef>
                <a:spcPts val="0"/>
              </a:spcBef>
            </a:pPr>
            <a:endParaRPr lang="en-US" sz="2800" dirty="0" smtClean="0"/>
          </a:p>
          <a:p>
            <a:pPr>
              <a:lnSpc>
                <a:spcPct val="100000"/>
              </a:lnSpc>
              <a:spcBef>
                <a:spcPts val="0"/>
              </a:spcBef>
            </a:pPr>
            <a:r>
              <a:rPr lang="en-US" sz="2000" dirty="0" smtClean="0"/>
              <a:t>74.93% of variation in GDP of developing countries is explained by independent variables</a:t>
            </a:r>
          </a:p>
          <a:p>
            <a:pPr>
              <a:lnSpc>
                <a:spcPct val="100000"/>
              </a:lnSpc>
              <a:spcBef>
                <a:spcPts val="0"/>
              </a:spcBef>
            </a:pPr>
            <a:endParaRPr lang="en-US" sz="2000" dirty="0" smtClean="0"/>
          </a:p>
          <a:p>
            <a:pPr>
              <a:lnSpc>
                <a:spcPct val="100000"/>
              </a:lnSpc>
              <a:spcBef>
                <a:spcPts val="0"/>
              </a:spcBef>
            </a:pPr>
            <a:r>
              <a:rPr lang="en-US" sz="2000" dirty="0" smtClean="0"/>
              <a:t>Relevance of Energy has increased compare to developed countries.</a:t>
            </a:r>
          </a:p>
          <a:p>
            <a:pPr>
              <a:lnSpc>
                <a:spcPct val="100000"/>
              </a:lnSpc>
              <a:spcBef>
                <a:spcPts val="0"/>
              </a:spcBef>
            </a:pPr>
            <a:endParaRPr lang="en-US" sz="2000" dirty="0"/>
          </a:p>
          <a:p>
            <a:pPr>
              <a:lnSpc>
                <a:spcPct val="100000"/>
              </a:lnSpc>
              <a:spcBef>
                <a:spcPts val="0"/>
              </a:spcBef>
            </a:pPr>
            <a:r>
              <a:rPr lang="en-US" sz="2000" dirty="0" smtClean="0"/>
              <a:t>Developing countries show more signs of short and long term influence of energy on their GDP compare to developed countries</a:t>
            </a:r>
            <a:endParaRPr lang="en-US" sz="2000" dirty="0"/>
          </a:p>
        </p:txBody>
      </p:sp>
      <p:pic>
        <p:nvPicPr>
          <p:cNvPr id="6" name="Picture 5" descr="/Users/soheilsaadatfar/Desktop/OneDrive/capstone screen/Developing GDP panel.png"/>
          <p:cNvPicPr/>
          <p:nvPr/>
        </p:nvPicPr>
        <p:blipFill>
          <a:blip r:embed="rId2">
            <a:extLst>
              <a:ext uri="{28A0092B-C50C-407E-A947-70E740481C1C}">
                <a14:useLocalDpi xmlns:a14="http://schemas.microsoft.com/office/drawing/2010/main" val="0"/>
              </a:ext>
            </a:extLst>
          </a:blip>
          <a:srcRect/>
          <a:stretch>
            <a:fillRect/>
          </a:stretch>
        </p:blipFill>
        <p:spPr bwMode="auto">
          <a:xfrm>
            <a:off x="6508432" y="1198099"/>
            <a:ext cx="5384630" cy="5448886"/>
          </a:xfrm>
          <a:prstGeom prst="rect">
            <a:avLst/>
          </a:prstGeom>
          <a:noFill/>
          <a:ln>
            <a:noFill/>
          </a:ln>
        </p:spPr>
      </p:pic>
    </p:spTree>
    <p:extLst>
      <p:ext uri="{BB962C8B-B14F-4D97-AF65-F5344CB8AC3E}">
        <p14:creationId xmlns:p14="http://schemas.microsoft.com/office/powerpoint/2010/main" val="1358388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30061" y="295450"/>
            <a:ext cx="8540262" cy="970642"/>
          </a:xfrm>
        </p:spPr>
        <p:txBody>
          <a:bodyPr>
            <a:normAutofit/>
          </a:bodyPr>
          <a:lstStyle/>
          <a:p>
            <a:r>
              <a:rPr lang="en-US" sz="2800"/>
              <a:t>Is there a significant relationship between employment and renewable energy? </a:t>
            </a:r>
            <a:endParaRPr lang="en-US" sz="2800" dirty="0"/>
          </a:p>
        </p:txBody>
      </p:sp>
      <p:sp>
        <p:nvSpPr>
          <p:cNvPr id="5" name="Content Placeholder 2"/>
          <p:cNvSpPr>
            <a:spLocks noGrp="1"/>
          </p:cNvSpPr>
          <p:nvPr>
            <p:ph idx="1"/>
          </p:nvPr>
        </p:nvSpPr>
        <p:spPr>
          <a:xfrm>
            <a:off x="357187" y="1549399"/>
            <a:ext cx="5853607" cy="4803899"/>
          </a:xfrm>
        </p:spPr>
        <p:txBody>
          <a:bodyPr>
            <a:normAutofit lnSpcReduction="10000"/>
          </a:bodyPr>
          <a:lstStyle/>
          <a:p>
            <a:pPr marL="0" indent="0">
              <a:lnSpc>
                <a:spcPct val="100000"/>
              </a:lnSpc>
              <a:spcBef>
                <a:spcPts val="0"/>
              </a:spcBef>
              <a:buNone/>
            </a:pPr>
            <a:r>
              <a:rPr lang="en-US" sz="2800" dirty="0" smtClean="0"/>
              <a:t>World Unemployment</a:t>
            </a:r>
          </a:p>
          <a:p>
            <a:pPr marL="0" indent="0">
              <a:lnSpc>
                <a:spcPct val="100000"/>
              </a:lnSpc>
              <a:spcBef>
                <a:spcPts val="0"/>
              </a:spcBef>
              <a:buNone/>
            </a:pPr>
            <a:endParaRPr lang="en-US" sz="2800" dirty="0" smtClean="0"/>
          </a:p>
          <a:p>
            <a:pPr>
              <a:lnSpc>
                <a:spcPct val="100000"/>
              </a:lnSpc>
              <a:spcBef>
                <a:spcPts val="0"/>
              </a:spcBef>
            </a:pPr>
            <a:r>
              <a:rPr lang="en-US" sz="2000" dirty="0" smtClean="0"/>
              <a:t>Unemployment: REC%, GFCF and CO2 are insignificant.</a:t>
            </a:r>
          </a:p>
          <a:p>
            <a:pPr>
              <a:lnSpc>
                <a:spcPct val="100000"/>
              </a:lnSpc>
              <a:spcBef>
                <a:spcPts val="0"/>
              </a:spcBef>
            </a:pPr>
            <a:endParaRPr lang="en-US" sz="2800" dirty="0" smtClean="0"/>
          </a:p>
          <a:p>
            <a:pPr>
              <a:lnSpc>
                <a:spcPct val="100000"/>
              </a:lnSpc>
              <a:spcBef>
                <a:spcPts val="0"/>
              </a:spcBef>
            </a:pPr>
            <a:r>
              <a:rPr lang="en-US" sz="2000" dirty="0" smtClean="0"/>
              <a:t>Only 6.10% of variation in Unemployment of The world is explained by independent variables</a:t>
            </a:r>
          </a:p>
          <a:p>
            <a:pPr>
              <a:lnSpc>
                <a:spcPct val="100000"/>
              </a:lnSpc>
              <a:spcBef>
                <a:spcPts val="0"/>
              </a:spcBef>
            </a:pPr>
            <a:endParaRPr lang="en-US" sz="2000" dirty="0" smtClean="0"/>
          </a:p>
          <a:p>
            <a:pPr>
              <a:lnSpc>
                <a:spcPct val="100000"/>
              </a:lnSpc>
              <a:spcBef>
                <a:spcPts val="0"/>
              </a:spcBef>
            </a:pPr>
            <a:r>
              <a:rPr lang="en-US" sz="2000" dirty="0" err="1" smtClean="0"/>
              <a:t>Uneployment</a:t>
            </a:r>
            <a:r>
              <a:rPr lang="en-US" sz="2000" dirty="0" smtClean="0"/>
              <a:t> has a very insignificant relation with renewal energy and energy. </a:t>
            </a:r>
          </a:p>
          <a:p>
            <a:pPr>
              <a:lnSpc>
                <a:spcPct val="100000"/>
              </a:lnSpc>
              <a:spcBef>
                <a:spcPts val="0"/>
              </a:spcBef>
            </a:pPr>
            <a:endParaRPr lang="en-US" sz="2000" dirty="0"/>
          </a:p>
          <a:p>
            <a:pPr>
              <a:lnSpc>
                <a:spcPct val="100000"/>
              </a:lnSpc>
              <a:spcBef>
                <a:spcPts val="0"/>
              </a:spcBef>
            </a:pPr>
            <a:r>
              <a:rPr lang="en-US" sz="2000" dirty="0" smtClean="0"/>
              <a:t>Suggest that switching to renewal energy has minimal effects on unemployment in economies. </a:t>
            </a:r>
          </a:p>
        </p:txBody>
      </p:sp>
      <p:pic>
        <p:nvPicPr>
          <p:cNvPr id="6" name="Picture 5" descr="/Users/soheilsaadatfar/Desktop/OneDrive/capstone screen/Unemployment world panel.png"/>
          <p:cNvPicPr/>
          <p:nvPr/>
        </p:nvPicPr>
        <p:blipFill>
          <a:blip r:embed="rId2">
            <a:extLst>
              <a:ext uri="{28A0092B-C50C-407E-A947-70E740481C1C}">
                <a14:useLocalDpi xmlns:a14="http://schemas.microsoft.com/office/drawing/2010/main" val="0"/>
              </a:ext>
            </a:extLst>
          </a:blip>
          <a:srcRect/>
          <a:stretch>
            <a:fillRect/>
          </a:stretch>
        </p:blipFill>
        <p:spPr bwMode="auto">
          <a:xfrm>
            <a:off x="6406660" y="1186082"/>
            <a:ext cx="5503985" cy="5566410"/>
          </a:xfrm>
          <a:prstGeom prst="rect">
            <a:avLst/>
          </a:prstGeom>
          <a:noFill/>
          <a:ln>
            <a:noFill/>
          </a:ln>
        </p:spPr>
      </p:pic>
    </p:spTree>
    <p:extLst>
      <p:ext uri="{BB962C8B-B14F-4D97-AF65-F5344CB8AC3E}">
        <p14:creationId xmlns:p14="http://schemas.microsoft.com/office/powerpoint/2010/main" val="119795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97480" y="158731"/>
            <a:ext cx="8610600" cy="1293028"/>
          </a:xfrm>
        </p:spPr>
        <p:txBody>
          <a:bodyPr>
            <a:normAutofit/>
          </a:bodyPr>
          <a:lstStyle/>
          <a:p>
            <a:r>
              <a:rPr lang="en-US" sz="2800"/>
              <a:t>Is there a significant relationship between employment and renewable energy? </a:t>
            </a:r>
            <a:endParaRPr lang="en-US" sz="2800" dirty="0"/>
          </a:p>
        </p:txBody>
      </p:sp>
      <p:sp>
        <p:nvSpPr>
          <p:cNvPr id="5" name="Content Placeholder 2"/>
          <p:cNvSpPr>
            <a:spLocks noGrp="1"/>
          </p:cNvSpPr>
          <p:nvPr>
            <p:ph idx="1"/>
          </p:nvPr>
        </p:nvSpPr>
        <p:spPr>
          <a:xfrm>
            <a:off x="127660" y="1451759"/>
            <a:ext cx="6343401" cy="5245924"/>
          </a:xfrm>
        </p:spPr>
        <p:txBody>
          <a:bodyPr>
            <a:normAutofit lnSpcReduction="10000"/>
          </a:bodyPr>
          <a:lstStyle/>
          <a:p>
            <a:pPr marL="0" indent="0">
              <a:lnSpc>
                <a:spcPct val="100000"/>
              </a:lnSpc>
              <a:spcBef>
                <a:spcPts val="0"/>
              </a:spcBef>
              <a:buNone/>
            </a:pPr>
            <a:r>
              <a:rPr lang="en-US" sz="2800" dirty="0" smtClean="0"/>
              <a:t>Developed Countries Unemployment</a:t>
            </a:r>
          </a:p>
          <a:p>
            <a:pPr marL="0" indent="0">
              <a:lnSpc>
                <a:spcPct val="100000"/>
              </a:lnSpc>
              <a:spcBef>
                <a:spcPts val="0"/>
              </a:spcBef>
              <a:buNone/>
            </a:pPr>
            <a:endParaRPr lang="en-US" sz="2800" dirty="0" smtClean="0"/>
          </a:p>
          <a:p>
            <a:pPr>
              <a:lnSpc>
                <a:spcPct val="100000"/>
              </a:lnSpc>
              <a:spcBef>
                <a:spcPts val="0"/>
              </a:spcBef>
            </a:pPr>
            <a:r>
              <a:rPr lang="en-US" sz="2000" dirty="0" smtClean="0"/>
              <a:t>Unemployment: REC%, GFCF and CO2 are insignificant.</a:t>
            </a:r>
          </a:p>
          <a:p>
            <a:pPr>
              <a:lnSpc>
                <a:spcPct val="100000"/>
              </a:lnSpc>
              <a:spcBef>
                <a:spcPts val="0"/>
              </a:spcBef>
            </a:pPr>
            <a:endParaRPr lang="en-US" sz="2800" dirty="0" smtClean="0"/>
          </a:p>
          <a:p>
            <a:pPr>
              <a:lnSpc>
                <a:spcPct val="100000"/>
              </a:lnSpc>
              <a:spcBef>
                <a:spcPts val="0"/>
              </a:spcBef>
            </a:pPr>
            <a:r>
              <a:rPr lang="en-US" sz="2000" dirty="0" smtClean="0"/>
              <a:t>Only 11.06% of variation in Unemployment of Developed countries is explained by independent variables</a:t>
            </a:r>
          </a:p>
          <a:p>
            <a:pPr>
              <a:lnSpc>
                <a:spcPct val="100000"/>
              </a:lnSpc>
              <a:spcBef>
                <a:spcPts val="0"/>
              </a:spcBef>
            </a:pPr>
            <a:endParaRPr lang="en-US" sz="2000" dirty="0" smtClean="0"/>
          </a:p>
          <a:p>
            <a:pPr>
              <a:lnSpc>
                <a:spcPct val="100000"/>
              </a:lnSpc>
              <a:spcBef>
                <a:spcPts val="0"/>
              </a:spcBef>
            </a:pPr>
            <a:r>
              <a:rPr lang="en-US" sz="2000" dirty="0" smtClean="0"/>
              <a:t>Unemployment has a very insignificant relation with renewal energy and energy. </a:t>
            </a:r>
          </a:p>
          <a:p>
            <a:pPr>
              <a:lnSpc>
                <a:spcPct val="100000"/>
              </a:lnSpc>
              <a:spcBef>
                <a:spcPts val="0"/>
              </a:spcBef>
            </a:pPr>
            <a:endParaRPr lang="en-US" sz="2000" dirty="0"/>
          </a:p>
          <a:p>
            <a:pPr>
              <a:lnSpc>
                <a:spcPct val="100000"/>
              </a:lnSpc>
              <a:spcBef>
                <a:spcPts val="0"/>
              </a:spcBef>
            </a:pPr>
            <a:r>
              <a:rPr lang="en-US" sz="2000" dirty="0" smtClean="0"/>
              <a:t>Suggest that switching to renewal energy has minimal effects on unemployment in economies. </a:t>
            </a:r>
          </a:p>
        </p:txBody>
      </p:sp>
      <p:pic>
        <p:nvPicPr>
          <p:cNvPr id="6" name="Picture 5" descr="/Users/soheilsaadatfar/Desktop/OneDrive/capstone screen/unemployment developed panel.png"/>
          <p:cNvPicPr/>
          <p:nvPr/>
        </p:nvPicPr>
        <p:blipFill>
          <a:blip r:embed="rId2">
            <a:extLst>
              <a:ext uri="{28A0092B-C50C-407E-A947-70E740481C1C}">
                <a14:useLocalDpi xmlns:a14="http://schemas.microsoft.com/office/drawing/2010/main" val="0"/>
              </a:ext>
            </a:extLst>
          </a:blip>
          <a:srcRect/>
          <a:stretch>
            <a:fillRect/>
          </a:stretch>
        </p:blipFill>
        <p:spPr bwMode="auto">
          <a:xfrm>
            <a:off x="6621481" y="1208546"/>
            <a:ext cx="5237019" cy="5649454"/>
          </a:xfrm>
          <a:prstGeom prst="rect">
            <a:avLst/>
          </a:prstGeom>
          <a:noFill/>
          <a:ln>
            <a:noFill/>
          </a:ln>
        </p:spPr>
      </p:pic>
    </p:spTree>
    <p:extLst>
      <p:ext uri="{BB962C8B-B14F-4D97-AF65-F5344CB8AC3E}">
        <p14:creationId xmlns:p14="http://schemas.microsoft.com/office/powerpoint/2010/main" val="1550689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73730" y="99355"/>
            <a:ext cx="8610600" cy="1293028"/>
          </a:xfrm>
        </p:spPr>
        <p:txBody>
          <a:bodyPr>
            <a:normAutofit/>
          </a:bodyPr>
          <a:lstStyle/>
          <a:p>
            <a:r>
              <a:rPr lang="en-US" sz="2800"/>
              <a:t>Is there a significant relationship between employment and renewable energy? </a:t>
            </a:r>
            <a:endParaRPr lang="en-US" sz="2800" dirty="0"/>
          </a:p>
        </p:txBody>
      </p:sp>
      <p:sp>
        <p:nvSpPr>
          <p:cNvPr id="5" name="Content Placeholder 2"/>
          <p:cNvSpPr>
            <a:spLocks noGrp="1"/>
          </p:cNvSpPr>
          <p:nvPr>
            <p:ph idx="1"/>
          </p:nvPr>
        </p:nvSpPr>
        <p:spPr>
          <a:xfrm>
            <a:off x="115289" y="1392383"/>
            <a:ext cx="6131132" cy="5091544"/>
          </a:xfrm>
        </p:spPr>
        <p:txBody>
          <a:bodyPr>
            <a:normAutofit lnSpcReduction="10000"/>
          </a:bodyPr>
          <a:lstStyle/>
          <a:p>
            <a:pPr marL="0" indent="0">
              <a:lnSpc>
                <a:spcPct val="100000"/>
              </a:lnSpc>
              <a:spcBef>
                <a:spcPts val="0"/>
              </a:spcBef>
              <a:buNone/>
            </a:pPr>
            <a:r>
              <a:rPr lang="en-US" sz="2800" dirty="0" smtClean="0"/>
              <a:t>Developing Countries Unemployment</a:t>
            </a:r>
          </a:p>
          <a:p>
            <a:pPr marL="0" indent="0">
              <a:lnSpc>
                <a:spcPct val="100000"/>
              </a:lnSpc>
              <a:spcBef>
                <a:spcPts val="0"/>
              </a:spcBef>
              <a:buNone/>
            </a:pPr>
            <a:endParaRPr lang="en-US" sz="2800" dirty="0" smtClean="0"/>
          </a:p>
          <a:p>
            <a:pPr>
              <a:lnSpc>
                <a:spcPct val="100000"/>
              </a:lnSpc>
              <a:spcBef>
                <a:spcPts val="0"/>
              </a:spcBef>
            </a:pPr>
            <a:r>
              <a:rPr lang="en-US" sz="2000" dirty="0" smtClean="0"/>
              <a:t>Unemployment: REC%, GFCF and CO2 are insignificant.</a:t>
            </a:r>
          </a:p>
          <a:p>
            <a:pPr>
              <a:lnSpc>
                <a:spcPct val="100000"/>
              </a:lnSpc>
              <a:spcBef>
                <a:spcPts val="0"/>
              </a:spcBef>
            </a:pPr>
            <a:endParaRPr lang="en-US" sz="2800" dirty="0" smtClean="0"/>
          </a:p>
          <a:p>
            <a:pPr>
              <a:lnSpc>
                <a:spcPct val="100000"/>
              </a:lnSpc>
              <a:spcBef>
                <a:spcPts val="0"/>
              </a:spcBef>
            </a:pPr>
            <a:r>
              <a:rPr lang="en-US" sz="2000" dirty="0" smtClean="0"/>
              <a:t>Only 12.06% of variation in Unemployment of Developed countries is explained by independent variables</a:t>
            </a:r>
          </a:p>
          <a:p>
            <a:pPr>
              <a:lnSpc>
                <a:spcPct val="100000"/>
              </a:lnSpc>
              <a:spcBef>
                <a:spcPts val="0"/>
              </a:spcBef>
            </a:pPr>
            <a:endParaRPr lang="en-US" sz="2000" dirty="0" smtClean="0"/>
          </a:p>
          <a:p>
            <a:pPr>
              <a:lnSpc>
                <a:spcPct val="100000"/>
              </a:lnSpc>
              <a:spcBef>
                <a:spcPts val="0"/>
              </a:spcBef>
            </a:pPr>
            <a:r>
              <a:rPr lang="en-US" sz="2000" dirty="0" smtClean="0"/>
              <a:t>Unemployment has a very insignificant relation with renewal energy and energy. </a:t>
            </a:r>
          </a:p>
          <a:p>
            <a:pPr>
              <a:lnSpc>
                <a:spcPct val="100000"/>
              </a:lnSpc>
              <a:spcBef>
                <a:spcPts val="0"/>
              </a:spcBef>
            </a:pPr>
            <a:endParaRPr lang="en-US" sz="2000" dirty="0"/>
          </a:p>
          <a:p>
            <a:pPr>
              <a:lnSpc>
                <a:spcPct val="100000"/>
              </a:lnSpc>
              <a:spcBef>
                <a:spcPts val="0"/>
              </a:spcBef>
            </a:pPr>
            <a:r>
              <a:rPr lang="en-US" sz="2000" dirty="0" smtClean="0"/>
              <a:t>Suggest that switching to renewal energy has minimal effects on unemployment in economies. </a:t>
            </a:r>
          </a:p>
        </p:txBody>
      </p:sp>
      <p:pic>
        <p:nvPicPr>
          <p:cNvPr id="6" name="Picture 5" descr="/Users/soheilsaadatfar/Desktop/OneDrive/capstone screen/Unemployment Developing Panel.png"/>
          <p:cNvPicPr/>
          <p:nvPr/>
        </p:nvPicPr>
        <p:blipFill>
          <a:blip r:embed="rId2">
            <a:extLst>
              <a:ext uri="{28A0092B-C50C-407E-A947-70E740481C1C}">
                <a14:useLocalDpi xmlns:a14="http://schemas.microsoft.com/office/drawing/2010/main" val="0"/>
              </a:ext>
            </a:extLst>
          </a:blip>
          <a:srcRect/>
          <a:stretch>
            <a:fillRect/>
          </a:stretch>
        </p:blipFill>
        <p:spPr bwMode="auto">
          <a:xfrm>
            <a:off x="6469604" y="1195334"/>
            <a:ext cx="5073212" cy="5662666"/>
          </a:xfrm>
          <a:prstGeom prst="rect">
            <a:avLst/>
          </a:prstGeom>
          <a:noFill/>
          <a:ln>
            <a:noFill/>
          </a:ln>
        </p:spPr>
      </p:pic>
    </p:spTree>
    <p:extLst>
      <p:ext uri="{BB962C8B-B14F-4D97-AF65-F5344CB8AC3E}">
        <p14:creationId xmlns:p14="http://schemas.microsoft.com/office/powerpoint/2010/main" val="1690348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265610"/>
            <a:ext cx="8610600" cy="1293028"/>
          </a:xfrm>
        </p:spPr>
        <p:txBody>
          <a:bodyPr>
            <a:normAutofit/>
          </a:bodyPr>
          <a:lstStyle/>
          <a:p>
            <a:r>
              <a:rPr lang="en-US" sz="2800" dirty="0"/>
              <a:t>Where does Canada stand in the new world of clean energy?</a:t>
            </a:r>
            <a:br>
              <a:rPr lang="en-US" sz="2800" dirty="0"/>
            </a:br>
            <a:endParaRPr lang="en-US" sz="2800" dirty="0"/>
          </a:p>
        </p:txBody>
      </p:sp>
      <p:pic>
        <p:nvPicPr>
          <p:cNvPr id="5" name="Picture 4" descr="/Users/soheilsaadatfar/Desktop/OneDrive/capstone screen/canada GFCF panel.png"/>
          <p:cNvPicPr/>
          <p:nvPr/>
        </p:nvPicPr>
        <p:blipFill>
          <a:blip r:embed="rId2">
            <a:extLst>
              <a:ext uri="{28A0092B-C50C-407E-A947-70E740481C1C}">
                <a14:useLocalDpi xmlns:a14="http://schemas.microsoft.com/office/drawing/2010/main" val="0"/>
              </a:ext>
            </a:extLst>
          </a:blip>
          <a:srcRect/>
          <a:stretch>
            <a:fillRect/>
          </a:stretch>
        </p:blipFill>
        <p:spPr bwMode="auto">
          <a:xfrm>
            <a:off x="6836310" y="1264045"/>
            <a:ext cx="4812394" cy="5303443"/>
          </a:xfrm>
          <a:prstGeom prst="rect">
            <a:avLst/>
          </a:prstGeom>
          <a:noFill/>
          <a:ln>
            <a:noFill/>
          </a:ln>
        </p:spPr>
      </p:pic>
      <p:sp>
        <p:nvSpPr>
          <p:cNvPr id="9" name="Content Placeholder 2"/>
          <p:cNvSpPr>
            <a:spLocks noGrp="1"/>
          </p:cNvSpPr>
          <p:nvPr>
            <p:ph idx="1"/>
          </p:nvPr>
        </p:nvSpPr>
        <p:spPr>
          <a:xfrm>
            <a:off x="222663" y="1558638"/>
            <a:ext cx="6471143" cy="5127170"/>
          </a:xfrm>
        </p:spPr>
        <p:txBody>
          <a:bodyPr>
            <a:normAutofit lnSpcReduction="10000"/>
          </a:bodyPr>
          <a:lstStyle/>
          <a:p>
            <a:pPr marL="0" indent="0">
              <a:lnSpc>
                <a:spcPct val="100000"/>
              </a:lnSpc>
              <a:spcBef>
                <a:spcPts val="0"/>
              </a:spcBef>
              <a:buNone/>
            </a:pPr>
            <a:r>
              <a:rPr lang="en-US" sz="2800" dirty="0" smtClean="0"/>
              <a:t>Canada GFCF</a:t>
            </a:r>
          </a:p>
          <a:p>
            <a:pPr marL="0" indent="0">
              <a:lnSpc>
                <a:spcPct val="100000"/>
              </a:lnSpc>
              <a:spcBef>
                <a:spcPts val="0"/>
              </a:spcBef>
              <a:buNone/>
            </a:pPr>
            <a:endParaRPr lang="en-US" sz="2800" dirty="0" smtClean="0"/>
          </a:p>
          <a:p>
            <a:pPr>
              <a:lnSpc>
                <a:spcPct val="100000"/>
              </a:lnSpc>
              <a:spcBef>
                <a:spcPts val="0"/>
              </a:spcBef>
            </a:pPr>
            <a:r>
              <a:rPr lang="en-US" sz="2000" dirty="0" smtClean="0"/>
              <a:t>GFCF:  all but CO2 and GDP per unit are insignificant</a:t>
            </a:r>
          </a:p>
          <a:p>
            <a:pPr>
              <a:lnSpc>
                <a:spcPct val="100000"/>
              </a:lnSpc>
              <a:spcBef>
                <a:spcPts val="0"/>
              </a:spcBef>
            </a:pPr>
            <a:endParaRPr lang="en-US" sz="2800" dirty="0" smtClean="0"/>
          </a:p>
          <a:p>
            <a:pPr>
              <a:lnSpc>
                <a:spcPct val="100000"/>
              </a:lnSpc>
              <a:spcBef>
                <a:spcPts val="0"/>
              </a:spcBef>
            </a:pPr>
            <a:r>
              <a:rPr lang="en-US" sz="2000" dirty="0" smtClean="0"/>
              <a:t>99.31% of variation in GFCF of Canada is explained by independent variables. Indicating overfitting of the model and need of more historical data to analyze</a:t>
            </a:r>
          </a:p>
          <a:p>
            <a:pPr>
              <a:lnSpc>
                <a:spcPct val="100000"/>
              </a:lnSpc>
              <a:spcBef>
                <a:spcPts val="0"/>
              </a:spcBef>
            </a:pPr>
            <a:endParaRPr lang="en-US" sz="2000" dirty="0" smtClean="0"/>
          </a:p>
          <a:p>
            <a:pPr>
              <a:lnSpc>
                <a:spcPct val="100000"/>
              </a:lnSpc>
              <a:spcBef>
                <a:spcPts val="0"/>
              </a:spcBef>
            </a:pPr>
            <a:r>
              <a:rPr lang="en-US" sz="2000" dirty="0" smtClean="0"/>
              <a:t>Min, Max and visual graph indicated lack of noticeable growth in renewable energy percentage (~21-23%)</a:t>
            </a:r>
          </a:p>
          <a:p>
            <a:pPr>
              <a:lnSpc>
                <a:spcPct val="100000"/>
              </a:lnSpc>
              <a:spcBef>
                <a:spcPts val="0"/>
              </a:spcBef>
            </a:pPr>
            <a:endParaRPr lang="en-US" sz="2000" dirty="0"/>
          </a:p>
          <a:p>
            <a:pPr>
              <a:lnSpc>
                <a:spcPct val="100000"/>
              </a:lnSpc>
              <a:spcBef>
                <a:spcPts val="0"/>
              </a:spcBef>
            </a:pPr>
            <a:r>
              <a:rPr lang="en-US" sz="2000" dirty="0" smtClean="0"/>
              <a:t>Even correlation focus model (</a:t>
            </a:r>
            <a:r>
              <a:rPr lang="en-US" sz="2000" dirty="0" err="1" smtClean="0"/>
              <a:t>firstdifferenceols</a:t>
            </a:r>
            <a:r>
              <a:rPr lang="en-US" sz="2000" dirty="0" smtClean="0"/>
              <a:t>) only indicated variable significance in </a:t>
            </a:r>
            <a:r>
              <a:rPr lang="en-US" sz="2000" dirty="0" err="1" smtClean="0"/>
              <a:t>uneployment</a:t>
            </a:r>
            <a:r>
              <a:rPr lang="en-US" sz="2000" dirty="0" smtClean="0"/>
              <a:t> and </a:t>
            </a:r>
            <a:r>
              <a:rPr lang="en-US" sz="2000" dirty="0" err="1" smtClean="0"/>
              <a:t>GDP_per_Unit</a:t>
            </a:r>
            <a:r>
              <a:rPr lang="en-US" sz="2000" dirty="0" smtClean="0"/>
              <a:t>. </a:t>
            </a:r>
          </a:p>
        </p:txBody>
      </p:sp>
    </p:spTree>
    <p:extLst>
      <p:ext uri="{BB962C8B-B14F-4D97-AF65-F5344CB8AC3E}">
        <p14:creationId xmlns:p14="http://schemas.microsoft.com/office/powerpoint/2010/main" val="51430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270164" y="1778924"/>
            <a:ext cx="5453742" cy="4645627"/>
          </a:xfrm>
        </p:spPr>
        <p:txBody>
          <a:bodyPr>
            <a:normAutofit/>
          </a:bodyPr>
          <a:lstStyle/>
          <a:p>
            <a:pPr marL="0" indent="0">
              <a:lnSpc>
                <a:spcPct val="100000"/>
              </a:lnSpc>
              <a:spcBef>
                <a:spcPts val="0"/>
              </a:spcBef>
              <a:buNone/>
            </a:pPr>
            <a:r>
              <a:rPr lang="en-US" sz="2800" dirty="0" smtClean="0"/>
              <a:t>Canada GDP</a:t>
            </a:r>
          </a:p>
          <a:p>
            <a:pPr marL="0" indent="0">
              <a:lnSpc>
                <a:spcPct val="100000"/>
              </a:lnSpc>
              <a:spcBef>
                <a:spcPts val="0"/>
              </a:spcBef>
              <a:buNone/>
            </a:pPr>
            <a:endParaRPr lang="en-US" sz="2800" dirty="0" smtClean="0"/>
          </a:p>
          <a:p>
            <a:pPr>
              <a:lnSpc>
                <a:spcPct val="100000"/>
              </a:lnSpc>
              <a:spcBef>
                <a:spcPts val="0"/>
              </a:spcBef>
            </a:pPr>
            <a:r>
              <a:rPr lang="en-US" sz="2000" dirty="0" smtClean="0"/>
              <a:t>GDP:  Similar results </a:t>
            </a:r>
            <a:r>
              <a:rPr lang="en-US" sz="2000" dirty="0"/>
              <a:t>t</a:t>
            </a:r>
            <a:r>
              <a:rPr lang="en-US" sz="2000" dirty="0" smtClean="0"/>
              <a:t>o GFCF</a:t>
            </a:r>
          </a:p>
          <a:p>
            <a:pPr>
              <a:lnSpc>
                <a:spcPct val="100000"/>
              </a:lnSpc>
              <a:spcBef>
                <a:spcPts val="0"/>
              </a:spcBef>
            </a:pPr>
            <a:endParaRPr lang="en-US" sz="2800" dirty="0" smtClean="0"/>
          </a:p>
          <a:p>
            <a:pPr>
              <a:lnSpc>
                <a:spcPct val="100000"/>
              </a:lnSpc>
              <a:spcBef>
                <a:spcPts val="0"/>
              </a:spcBef>
            </a:pPr>
            <a:r>
              <a:rPr lang="en-US" sz="2000" dirty="0" smtClean="0"/>
              <a:t>99.71% of variation in GDP of Canada is explained by independent variables. Indicating overfitting of the model and need of more historical data to analyze</a:t>
            </a:r>
          </a:p>
          <a:p>
            <a:pPr>
              <a:lnSpc>
                <a:spcPct val="100000"/>
              </a:lnSpc>
              <a:spcBef>
                <a:spcPts val="0"/>
              </a:spcBef>
            </a:pPr>
            <a:endParaRPr lang="en-US" sz="2000" dirty="0" smtClean="0"/>
          </a:p>
          <a:p>
            <a:pPr>
              <a:lnSpc>
                <a:spcPct val="100000"/>
              </a:lnSpc>
              <a:spcBef>
                <a:spcPts val="0"/>
              </a:spcBef>
            </a:pPr>
            <a:r>
              <a:rPr lang="en-US" sz="2000" dirty="0" smtClean="0"/>
              <a:t>Min, Max and visual graph indicated lack of noticeable growth in renewable energy percentage (~21-23%)</a:t>
            </a:r>
          </a:p>
          <a:p>
            <a:pPr>
              <a:lnSpc>
                <a:spcPct val="100000"/>
              </a:lnSpc>
              <a:spcBef>
                <a:spcPts val="0"/>
              </a:spcBef>
            </a:pPr>
            <a:endParaRPr lang="en-US" sz="2000" dirty="0"/>
          </a:p>
          <a:p>
            <a:pPr>
              <a:lnSpc>
                <a:spcPct val="100000"/>
              </a:lnSpc>
              <a:spcBef>
                <a:spcPts val="0"/>
              </a:spcBef>
            </a:pPr>
            <a:endParaRPr lang="en-US" sz="2000" dirty="0" smtClean="0"/>
          </a:p>
        </p:txBody>
      </p:sp>
      <p:sp>
        <p:nvSpPr>
          <p:cNvPr id="7" name="Title 1"/>
          <p:cNvSpPr>
            <a:spLocks noGrp="1"/>
          </p:cNvSpPr>
          <p:nvPr>
            <p:ph type="title"/>
          </p:nvPr>
        </p:nvSpPr>
        <p:spPr>
          <a:xfrm>
            <a:off x="3156857" y="313110"/>
            <a:ext cx="8610600" cy="1293028"/>
          </a:xfrm>
        </p:spPr>
        <p:txBody>
          <a:bodyPr>
            <a:normAutofit/>
          </a:bodyPr>
          <a:lstStyle/>
          <a:p>
            <a:r>
              <a:rPr lang="en-US" sz="2800" dirty="0"/>
              <a:t>Where does Canada stand in the new world of clean energy?</a:t>
            </a:r>
            <a:br>
              <a:rPr lang="en-US" sz="2800" dirty="0"/>
            </a:br>
            <a:endParaRPr lang="en-US" sz="2800" dirty="0"/>
          </a:p>
        </p:txBody>
      </p:sp>
      <p:pic>
        <p:nvPicPr>
          <p:cNvPr id="8" name="Picture 7" descr="/Users/soheilsaadatfar/Desktop/OneDrive/capstone screen/canada GDP panel.png"/>
          <p:cNvPicPr/>
          <p:nvPr/>
        </p:nvPicPr>
        <p:blipFill>
          <a:blip r:embed="rId2">
            <a:extLst>
              <a:ext uri="{28A0092B-C50C-407E-A947-70E740481C1C}">
                <a14:useLocalDpi xmlns:a14="http://schemas.microsoft.com/office/drawing/2010/main" val="0"/>
              </a:ext>
            </a:extLst>
          </a:blip>
          <a:srcRect/>
          <a:stretch>
            <a:fillRect/>
          </a:stretch>
        </p:blipFill>
        <p:spPr bwMode="auto">
          <a:xfrm>
            <a:off x="6008913" y="1276362"/>
            <a:ext cx="5474525" cy="5148189"/>
          </a:xfrm>
          <a:prstGeom prst="rect">
            <a:avLst/>
          </a:prstGeom>
          <a:noFill/>
          <a:ln>
            <a:noFill/>
          </a:ln>
        </p:spPr>
      </p:pic>
    </p:spTree>
    <p:extLst>
      <p:ext uri="{BB962C8B-B14F-4D97-AF65-F5344CB8AC3E}">
        <p14:creationId xmlns:p14="http://schemas.microsoft.com/office/powerpoint/2010/main" val="832263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400791" y="1695797"/>
            <a:ext cx="11581411" cy="4550624"/>
          </a:xfrm>
        </p:spPr>
        <p:txBody>
          <a:bodyPr>
            <a:normAutofit fontScale="92500" lnSpcReduction="20000"/>
          </a:bodyPr>
          <a:lstStyle/>
          <a:p>
            <a:r>
              <a:rPr lang="en-US" dirty="0" smtClean="0"/>
              <a:t>World economy is influence by energy as a whole. </a:t>
            </a:r>
          </a:p>
          <a:p>
            <a:endParaRPr lang="en-US" dirty="0" smtClean="0"/>
          </a:p>
          <a:p>
            <a:r>
              <a:rPr lang="en-US" dirty="0" smtClean="0"/>
              <a:t>Developing counties are more susceptible to advancement and uses of renewable energy than developed countries.</a:t>
            </a:r>
          </a:p>
          <a:p>
            <a:endParaRPr lang="en-US" dirty="0"/>
          </a:p>
          <a:p>
            <a:r>
              <a:rPr lang="en-US" dirty="0" smtClean="0"/>
              <a:t>There is insignificant relation between </a:t>
            </a:r>
            <a:r>
              <a:rPr lang="en-US" dirty="0"/>
              <a:t>GDP </a:t>
            </a:r>
            <a:r>
              <a:rPr lang="en-US" dirty="0" smtClean="0"/>
              <a:t>and renewable energy but significant relation with total energy use. Perhaps the investment in REC can have more benefit for humans well being than harm</a:t>
            </a:r>
          </a:p>
          <a:p>
            <a:endParaRPr lang="en-US" dirty="0" smtClean="0"/>
          </a:p>
          <a:p>
            <a:r>
              <a:rPr lang="en-US" dirty="0" smtClean="0"/>
              <a:t>Trading of traditional energy resources for renewable has little to no effect on unemployment rate. Doing so in moderate could only have long term benefits for the world.</a:t>
            </a:r>
          </a:p>
          <a:p>
            <a:endParaRPr lang="en-US" dirty="0"/>
          </a:p>
          <a:p>
            <a:r>
              <a:rPr lang="en-US" dirty="0" smtClean="0"/>
              <a:t>Although Canada had one of the best start in 1990, Its growth in utilizing renewable energy has been insignificant. More data and studies are required if there is any significant changes to these numbers.</a:t>
            </a:r>
            <a:endParaRPr lang="en-US" dirty="0"/>
          </a:p>
        </p:txBody>
      </p:sp>
    </p:spTree>
    <p:extLst>
      <p:ext uri="{BB962C8B-B14F-4D97-AF65-F5344CB8AC3E}">
        <p14:creationId xmlns:p14="http://schemas.microsoft.com/office/powerpoint/2010/main" val="665655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smtClean="0"/>
              <a:t>Approach</a:t>
            </a:r>
            <a:endParaRPr lang="en-US" sz="5400" b="1" dirty="0"/>
          </a:p>
        </p:txBody>
      </p:sp>
      <p:sp>
        <p:nvSpPr>
          <p:cNvPr id="3" name="Content Placeholder 2"/>
          <p:cNvSpPr>
            <a:spLocks noGrp="1"/>
          </p:cNvSpPr>
          <p:nvPr>
            <p:ph idx="1"/>
          </p:nvPr>
        </p:nvSpPr>
        <p:spPr/>
        <p:txBody>
          <a:bodyPr>
            <a:normAutofit/>
          </a:bodyPr>
          <a:lstStyle/>
          <a:p>
            <a:r>
              <a:rPr lang="en-US" sz="2800" dirty="0" smtClean="0"/>
              <a:t>Collection of Data</a:t>
            </a:r>
          </a:p>
          <a:p>
            <a:r>
              <a:rPr lang="en-US" sz="2800" dirty="0" smtClean="0"/>
              <a:t>Data Cleaning</a:t>
            </a:r>
          </a:p>
          <a:p>
            <a:r>
              <a:rPr lang="en-US" sz="2800" dirty="0" smtClean="0"/>
              <a:t>Exploratory Data Analysis</a:t>
            </a:r>
          </a:p>
          <a:p>
            <a:r>
              <a:rPr lang="en-US" sz="2800" dirty="0" smtClean="0"/>
              <a:t>Correlation Analysis</a:t>
            </a:r>
          </a:p>
          <a:p>
            <a:r>
              <a:rPr lang="en-US" sz="2800" dirty="0" smtClean="0"/>
              <a:t>Hypothesis Testing</a:t>
            </a:r>
          </a:p>
          <a:p>
            <a:r>
              <a:rPr lang="en-US" sz="2800" dirty="0" smtClean="0"/>
              <a:t>Regression Analysis</a:t>
            </a:r>
          </a:p>
          <a:p>
            <a:endParaRPr lang="en-US" sz="2800" dirty="0"/>
          </a:p>
        </p:txBody>
      </p:sp>
    </p:spTree>
    <p:extLst>
      <p:ext uri="{BB962C8B-B14F-4D97-AF65-F5344CB8AC3E}">
        <p14:creationId xmlns:p14="http://schemas.microsoft.com/office/powerpoint/2010/main" val="979584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758" y="901532"/>
            <a:ext cx="8610600" cy="1293028"/>
          </a:xfrm>
        </p:spPr>
        <p:txBody>
          <a:bodyPr/>
          <a:lstStyle/>
          <a:p>
            <a:r>
              <a:rPr lang="en-US" smtClean="0"/>
              <a:t>Questions?</a:t>
            </a:r>
            <a:endParaRPr lang="en-US" dirty="0"/>
          </a:p>
        </p:txBody>
      </p:sp>
      <p:pic>
        <p:nvPicPr>
          <p:cNvPr id="4" name="Picture 3"/>
          <p:cNvPicPr>
            <a:picLocks noChangeAspect="1"/>
          </p:cNvPicPr>
          <p:nvPr/>
        </p:nvPicPr>
        <p:blipFill>
          <a:blip r:embed="rId2"/>
          <a:stretch>
            <a:fillRect/>
          </a:stretch>
        </p:blipFill>
        <p:spPr>
          <a:xfrm>
            <a:off x="2988779" y="2194560"/>
            <a:ext cx="6214442" cy="3761826"/>
          </a:xfrm>
          <a:prstGeom prst="rect">
            <a:avLst/>
          </a:prstGeom>
        </p:spPr>
      </p:pic>
    </p:spTree>
    <p:extLst>
      <p:ext uri="{BB962C8B-B14F-4D97-AF65-F5344CB8AC3E}">
        <p14:creationId xmlns:p14="http://schemas.microsoft.com/office/powerpoint/2010/main" val="699594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28651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a:t>
            </a:r>
            <a:endParaRPr lang="en-US" dirty="0"/>
          </a:p>
        </p:txBody>
      </p:sp>
      <p:sp>
        <p:nvSpPr>
          <p:cNvPr id="3" name="Content Placeholder 2"/>
          <p:cNvSpPr>
            <a:spLocks noGrp="1"/>
          </p:cNvSpPr>
          <p:nvPr>
            <p:ph idx="1"/>
          </p:nvPr>
        </p:nvSpPr>
        <p:spPr/>
        <p:txBody>
          <a:bodyPr/>
          <a:lstStyle/>
          <a:p>
            <a:pPr>
              <a:lnSpc>
                <a:spcPct val="200000"/>
              </a:lnSpc>
            </a:pPr>
            <a:r>
              <a:rPr lang="en-US" dirty="0" smtClean="0"/>
              <a:t>Development Indicators</a:t>
            </a:r>
          </a:p>
          <a:p>
            <a:pPr>
              <a:lnSpc>
                <a:spcPct val="200000"/>
              </a:lnSpc>
            </a:pPr>
            <a:r>
              <a:rPr lang="en-US" dirty="0" smtClean="0"/>
              <a:t>Source: World Bank Group</a:t>
            </a:r>
          </a:p>
          <a:p>
            <a:pPr>
              <a:lnSpc>
                <a:spcPct val="200000"/>
              </a:lnSpc>
            </a:pPr>
            <a:r>
              <a:rPr lang="en-US" dirty="0" smtClean="0"/>
              <a:t>Formal: CSV Panel Data</a:t>
            </a:r>
          </a:p>
          <a:p>
            <a:pPr>
              <a:lnSpc>
                <a:spcPct val="200000"/>
              </a:lnSpc>
            </a:pPr>
            <a:r>
              <a:rPr lang="en-US" dirty="0" smtClean="0"/>
              <a:t>Panel of Developed &amp; Developing Countries</a:t>
            </a:r>
          </a:p>
        </p:txBody>
      </p:sp>
    </p:spTree>
    <p:extLst>
      <p:ext uri="{BB962C8B-B14F-4D97-AF65-F5344CB8AC3E}">
        <p14:creationId xmlns:p14="http://schemas.microsoft.com/office/powerpoint/2010/main" val="763364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a:xfrm>
            <a:off x="685800" y="1789043"/>
            <a:ext cx="10820400" cy="4890053"/>
          </a:xfrm>
        </p:spPr>
        <p:txBody>
          <a:bodyPr/>
          <a:lstStyle/>
          <a:p>
            <a:r>
              <a:rPr lang="en-US" dirty="0" err="1" smtClean="0"/>
              <a:t>GDP_curr_ppp</a:t>
            </a:r>
            <a:r>
              <a:rPr lang="en-US" dirty="0" smtClean="0"/>
              <a:t>:  Current Gross Domestic Product, A monetary Measure of market value of all final goods and services produced.</a:t>
            </a:r>
          </a:p>
          <a:p>
            <a:endParaRPr lang="en-US" dirty="0" smtClean="0"/>
          </a:p>
          <a:p>
            <a:r>
              <a:rPr lang="en-US" dirty="0" smtClean="0"/>
              <a:t>GFCF (Gross Fixed Capital Formation): Measures value of acquisitions of new or existing fixed assets. </a:t>
            </a:r>
          </a:p>
          <a:p>
            <a:endParaRPr lang="en-US" dirty="0"/>
          </a:p>
          <a:p>
            <a:r>
              <a:rPr lang="en-US" dirty="0" err="1" smtClean="0"/>
              <a:t>REC_Percentage</a:t>
            </a:r>
            <a:r>
              <a:rPr lang="en-US" dirty="0" smtClean="0"/>
              <a:t>: Percentage of Renewable energy used </a:t>
            </a:r>
          </a:p>
          <a:p>
            <a:endParaRPr lang="en-US" dirty="0"/>
          </a:p>
          <a:p>
            <a:r>
              <a:rPr lang="en-US" dirty="0" err="1" smtClean="0"/>
              <a:t>Unemeployment</a:t>
            </a:r>
            <a:r>
              <a:rPr lang="en-US" dirty="0" smtClean="0"/>
              <a:t>: Total percentage of Unemployment</a:t>
            </a:r>
          </a:p>
          <a:p>
            <a:endParaRPr lang="en-US" dirty="0" smtClean="0"/>
          </a:p>
          <a:p>
            <a:r>
              <a:rPr lang="en-US" dirty="0"/>
              <a:t>CO2_emission: kilotons total CO2 produced.</a:t>
            </a:r>
          </a:p>
          <a:p>
            <a:endParaRPr lang="en-US" dirty="0" smtClean="0"/>
          </a:p>
        </p:txBody>
      </p:sp>
    </p:spTree>
    <p:extLst>
      <p:ext uri="{BB962C8B-B14F-4D97-AF65-F5344CB8AC3E}">
        <p14:creationId xmlns:p14="http://schemas.microsoft.com/office/powerpoint/2010/main" val="1913677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a:xfrm>
            <a:off x="685800" y="2194560"/>
            <a:ext cx="11068878" cy="4232744"/>
          </a:xfrm>
        </p:spPr>
        <p:txBody>
          <a:bodyPr>
            <a:normAutofit lnSpcReduction="10000"/>
          </a:bodyPr>
          <a:lstStyle/>
          <a:p>
            <a:r>
              <a:rPr lang="en-US" dirty="0" smtClean="0"/>
              <a:t>Are </a:t>
            </a:r>
            <a:r>
              <a:rPr lang="en-US" dirty="0"/>
              <a:t>s</a:t>
            </a:r>
            <a:r>
              <a:rPr lang="en-US" dirty="0" smtClean="0"/>
              <a:t>hort term &amp; long </a:t>
            </a:r>
            <a:r>
              <a:rPr lang="en-US" dirty="0"/>
              <a:t>t</a:t>
            </a:r>
            <a:r>
              <a:rPr lang="en-US" dirty="0" smtClean="0"/>
              <a:t>erm </a:t>
            </a:r>
            <a:r>
              <a:rPr lang="en-US" dirty="0"/>
              <a:t>e</a:t>
            </a:r>
            <a:r>
              <a:rPr lang="en-US" dirty="0" smtClean="0"/>
              <a:t>ffects </a:t>
            </a:r>
            <a:r>
              <a:rPr lang="en-US" dirty="0"/>
              <a:t>e</a:t>
            </a:r>
            <a:r>
              <a:rPr lang="en-US" dirty="0" smtClean="0"/>
              <a:t>qually beneficial for all types of economy?</a:t>
            </a:r>
          </a:p>
          <a:p>
            <a:endParaRPr lang="en-US" dirty="0"/>
          </a:p>
          <a:p>
            <a:r>
              <a:rPr lang="en-US" dirty="0" smtClean="0"/>
              <a:t>Could Increasing costs of such transformations negatively affect growth of an economy?</a:t>
            </a:r>
          </a:p>
          <a:p>
            <a:endParaRPr lang="en-US" dirty="0"/>
          </a:p>
          <a:p>
            <a:r>
              <a:rPr lang="en-US" dirty="0" smtClean="0"/>
              <a:t>Is there relationship between advancement in renewable energy and GDP?</a:t>
            </a:r>
          </a:p>
          <a:p>
            <a:endParaRPr lang="en-US" dirty="0"/>
          </a:p>
          <a:p>
            <a:r>
              <a:rPr lang="en-US" dirty="0" smtClean="0"/>
              <a:t>Is there a significant relationship between employment and renewable energy? </a:t>
            </a:r>
          </a:p>
          <a:p>
            <a:endParaRPr lang="en-US" dirty="0"/>
          </a:p>
          <a:p>
            <a:r>
              <a:rPr lang="en-US" dirty="0" smtClean="0"/>
              <a:t>Where does Canada stand in the new world of clean energy?</a:t>
            </a:r>
          </a:p>
        </p:txBody>
      </p:sp>
    </p:spTree>
    <p:extLst>
      <p:ext uri="{BB962C8B-B14F-4D97-AF65-F5344CB8AC3E}">
        <p14:creationId xmlns:p14="http://schemas.microsoft.com/office/powerpoint/2010/main" val="75940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Staionarity</a:t>
            </a:r>
            <a:endParaRPr lang="en-US" dirty="0"/>
          </a:p>
        </p:txBody>
      </p:sp>
      <p:pic>
        <p:nvPicPr>
          <p:cNvPr id="4" name="Content Placeholder 3" descr="/Users/soheilsaadatfar/Desktop/OneDrive/capstone screen/download-2.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3672" y="1771833"/>
            <a:ext cx="6007981" cy="4270621"/>
          </a:xfrm>
          <a:prstGeom prst="rect">
            <a:avLst/>
          </a:prstGeom>
          <a:noFill/>
          <a:ln>
            <a:noFill/>
          </a:ln>
        </p:spPr>
      </p:pic>
      <p:pic>
        <p:nvPicPr>
          <p:cNvPr id="5" name="Picture 4" descr="/Users/soheilsaadatfar/Desktop/OneDrive/capstone screen/download-3.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2799" y="1771833"/>
            <a:ext cx="6030347" cy="4270621"/>
          </a:xfrm>
          <a:prstGeom prst="rect">
            <a:avLst/>
          </a:prstGeom>
          <a:noFill/>
          <a:ln>
            <a:noFill/>
          </a:ln>
        </p:spPr>
      </p:pic>
    </p:spTree>
    <p:extLst>
      <p:ext uri="{BB962C8B-B14F-4D97-AF65-F5344CB8AC3E}">
        <p14:creationId xmlns:p14="http://schemas.microsoft.com/office/powerpoint/2010/main" val="410734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4941" y="0"/>
            <a:ext cx="8610600" cy="1293028"/>
          </a:xfrm>
        </p:spPr>
        <p:txBody>
          <a:bodyPr/>
          <a:lstStyle/>
          <a:p>
            <a:r>
              <a:rPr lang="en-US" dirty="0" smtClean="0"/>
              <a:t>Correlation</a:t>
            </a:r>
            <a:endParaRPr lang="en-US" dirty="0"/>
          </a:p>
        </p:txBody>
      </p:sp>
      <p:pic>
        <p:nvPicPr>
          <p:cNvPr id="4" name="Picture 3" descr="/Users/soheilsaadatfar/Desktop/OneDrive/capstone screen/download-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575" y="764373"/>
            <a:ext cx="5993578" cy="5320477"/>
          </a:xfrm>
          <a:prstGeom prst="rect">
            <a:avLst/>
          </a:prstGeom>
          <a:noFill/>
          <a:ln>
            <a:noFill/>
          </a:ln>
        </p:spPr>
      </p:pic>
      <p:pic>
        <p:nvPicPr>
          <p:cNvPr id="5" name="Picture 4" descr="/Users/soheilsaadatfar/Desktop/OneDrive/capstone screen/download.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1153" y="1006253"/>
            <a:ext cx="5880847" cy="5078598"/>
          </a:xfrm>
          <a:prstGeom prst="rect">
            <a:avLst/>
          </a:prstGeom>
          <a:solidFill>
            <a:schemeClr val="tx1"/>
          </a:solidFill>
          <a:ln>
            <a:noFill/>
          </a:ln>
        </p:spPr>
      </p:pic>
    </p:spTree>
    <p:extLst>
      <p:ext uri="{BB962C8B-B14F-4D97-AF65-F5344CB8AC3E}">
        <p14:creationId xmlns:p14="http://schemas.microsoft.com/office/powerpoint/2010/main" val="932636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585" y="-76519"/>
            <a:ext cx="8610600" cy="1293028"/>
          </a:xfrm>
        </p:spPr>
        <p:txBody>
          <a:bodyPr>
            <a:normAutofit/>
          </a:bodyPr>
          <a:lstStyle/>
          <a:p>
            <a:pPr lvl="0">
              <a:lnSpc>
                <a:spcPct val="100000"/>
              </a:lnSpc>
              <a:spcBef>
                <a:spcPts val="0"/>
              </a:spcBef>
              <a:defRPr/>
            </a:pPr>
            <a:r>
              <a:rPr lang="en-US" sz="2800" dirty="0"/>
              <a:t>Is the world’s economy driven by energy ?</a:t>
            </a:r>
          </a:p>
        </p:txBody>
      </p:sp>
      <p:sp>
        <p:nvSpPr>
          <p:cNvPr id="3" name="Content Placeholder 2"/>
          <p:cNvSpPr>
            <a:spLocks noGrp="1"/>
          </p:cNvSpPr>
          <p:nvPr>
            <p:ph idx="1"/>
          </p:nvPr>
        </p:nvSpPr>
        <p:spPr>
          <a:xfrm>
            <a:off x="86497" y="1386174"/>
            <a:ext cx="6203092" cy="4557427"/>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smtClean="0"/>
              <a:t>World GFCF</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smtClean="0"/>
          </a:p>
          <a:p>
            <a:pPr>
              <a:lnSpc>
                <a:spcPct val="100000"/>
              </a:lnSpc>
              <a:spcBef>
                <a:spcPts val="0"/>
              </a:spcBef>
            </a:pPr>
            <a:r>
              <a:rPr lang="en-US" sz="2000" dirty="0" smtClean="0"/>
              <a:t>All variables but Unemployment show signs of significance </a:t>
            </a:r>
          </a:p>
          <a:p>
            <a:pPr>
              <a:lnSpc>
                <a:spcPct val="100000"/>
              </a:lnSpc>
              <a:spcBef>
                <a:spcPts val="0"/>
              </a:spcBef>
            </a:pPr>
            <a:endParaRPr lang="en-US" dirty="0"/>
          </a:p>
          <a:p>
            <a:pPr>
              <a:lnSpc>
                <a:spcPct val="100000"/>
              </a:lnSpc>
              <a:spcBef>
                <a:spcPts val="0"/>
              </a:spcBef>
            </a:pPr>
            <a:r>
              <a:rPr lang="en-US" sz="2000" dirty="0" smtClean="0"/>
              <a:t>77.03% of variation in GFCF is explained by energy related independent variables.</a:t>
            </a:r>
          </a:p>
          <a:p>
            <a:pPr>
              <a:lnSpc>
                <a:spcPct val="100000"/>
              </a:lnSpc>
              <a:spcBef>
                <a:spcPts val="0"/>
              </a:spcBef>
            </a:pPr>
            <a:endParaRPr lang="en-US" sz="2000" dirty="0"/>
          </a:p>
          <a:p>
            <a:pPr>
              <a:lnSpc>
                <a:spcPct val="100000"/>
              </a:lnSpc>
              <a:spcBef>
                <a:spcPts val="0"/>
              </a:spcBef>
            </a:pPr>
            <a:r>
              <a:rPr lang="en-US" sz="2000" dirty="0" smtClean="0"/>
              <a:t>Enough evidence to suggest relation between Gross Fixed Capital formation and energy .</a:t>
            </a:r>
          </a:p>
        </p:txBody>
      </p:sp>
      <p:pic>
        <p:nvPicPr>
          <p:cNvPr id="4" name="Picture 3" descr="/Users/soheilsaadatfar/Desktop/OneDrive/capstone screen/World GFCF panel.png"/>
          <p:cNvPicPr/>
          <p:nvPr/>
        </p:nvPicPr>
        <p:blipFill>
          <a:blip r:embed="rId2">
            <a:extLst>
              <a:ext uri="{28A0092B-C50C-407E-A947-70E740481C1C}">
                <a14:useLocalDpi xmlns:a14="http://schemas.microsoft.com/office/drawing/2010/main" val="0"/>
              </a:ext>
            </a:extLst>
          </a:blip>
          <a:srcRect/>
          <a:stretch>
            <a:fillRect/>
          </a:stretch>
        </p:blipFill>
        <p:spPr bwMode="auto">
          <a:xfrm>
            <a:off x="6289589" y="926283"/>
            <a:ext cx="5845777" cy="5833497"/>
          </a:xfrm>
          <a:prstGeom prst="rect">
            <a:avLst/>
          </a:prstGeom>
          <a:noFill/>
          <a:ln>
            <a:noFill/>
          </a:ln>
        </p:spPr>
      </p:pic>
    </p:spTree>
    <p:extLst>
      <p:ext uri="{BB962C8B-B14F-4D97-AF65-F5344CB8AC3E}">
        <p14:creationId xmlns:p14="http://schemas.microsoft.com/office/powerpoint/2010/main" val="1994719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351" y="-87008"/>
            <a:ext cx="8610600" cy="1293028"/>
          </a:xfrm>
        </p:spPr>
        <p:txBody>
          <a:bodyPr>
            <a:normAutofit/>
          </a:bodyPr>
          <a:lstStyle/>
          <a:p>
            <a:r>
              <a:rPr lang="en-US" sz="2800" dirty="0"/>
              <a:t>Is the world’s economy driven by energy ?</a:t>
            </a:r>
          </a:p>
        </p:txBody>
      </p:sp>
      <p:sp>
        <p:nvSpPr>
          <p:cNvPr id="3" name="Content Placeholder 2"/>
          <p:cNvSpPr>
            <a:spLocks noGrp="1"/>
          </p:cNvSpPr>
          <p:nvPr>
            <p:ph idx="1"/>
          </p:nvPr>
        </p:nvSpPr>
        <p:spPr>
          <a:xfrm>
            <a:off x="154459" y="1345699"/>
            <a:ext cx="6332838" cy="5058856"/>
          </a:xfrm>
        </p:spPr>
        <p:txBody>
          <a:bodyPr>
            <a:normAutofit/>
          </a:bodyPr>
          <a:lstStyle/>
          <a:p>
            <a:pPr marL="0" indent="0">
              <a:lnSpc>
                <a:spcPct val="100000"/>
              </a:lnSpc>
              <a:spcBef>
                <a:spcPts val="0"/>
              </a:spcBef>
              <a:buNone/>
            </a:pPr>
            <a:r>
              <a:rPr lang="en-US" sz="2800" dirty="0" smtClean="0"/>
              <a:t>World GDP</a:t>
            </a:r>
          </a:p>
          <a:p>
            <a:pPr marL="0" indent="0">
              <a:lnSpc>
                <a:spcPct val="100000"/>
              </a:lnSpc>
              <a:spcBef>
                <a:spcPts val="0"/>
              </a:spcBef>
              <a:buNone/>
            </a:pPr>
            <a:endParaRPr lang="en-US" sz="2000" dirty="0"/>
          </a:p>
          <a:p>
            <a:pPr>
              <a:lnSpc>
                <a:spcPct val="100000"/>
              </a:lnSpc>
              <a:spcBef>
                <a:spcPts val="0"/>
              </a:spcBef>
            </a:pPr>
            <a:r>
              <a:rPr lang="en-US" sz="2000" dirty="0" smtClean="0"/>
              <a:t>GDP Model: REC% less significant.</a:t>
            </a:r>
          </a:p>
          <a:p>
            <a:pPr>
              <a:lnSpc>
                <a:spcPct val="100000"/>
              </a:lnSpc>
              <a:spcBef>
                <a:spcPts val="0"/>
              </a:spcBef>
            </a:pPr>
            <a:endParaRPr lang="en-US" sz="2000" dirty="0"/>
          </a:p>
          <a:p>
            <a:pPr>
              <a:lnSpc>
                <a:spcPct val="100000"/>
              </a:lnSpc>
              <a:spcBef>
                <a:spcPts val="0"/>
              </a:spcBef>
            </a:pPr>
            <a:r>
              <a:rPr lang="en-US" sz="2000" dirty="0" smtClean="0"/>
              <a:t>All other variables are significant</a:t>
            </a:r>
          </a:p>
          <a:p>
            <a:pPr>
              <a:lnSpc>
                <a:spcPct val="100000"/>
              </a:lnSpc>
              <a:spcBef>
                <a:spcPts val="0"/>
              </a:spcBef>
            </a:pPr>
            <a:endParaRPr lang="en-US" sz="2000" dirty="0"/>
          </a:p>
          <a:p>
            <a:pPr>
              <a:lnSpc>
                <a:spcPct val="100000"/>
              </a:lnSpc>
              <a:spcBef>
                <a:spcPts val="0"/>
              </a:spcBef>
            </a:pPr>
            <a:r>
              <a:rPr lang="en-US" sz="2000" dirty="0" smtClean="0"/>
              <a:t>70.69% of variation in GDP is explained by independent variables</a:t>
            </a:r>
          </a:p>
          <a:p>
            <a:pPr>
              <a:lnSpc>
                <a:spcPct val="100000"/>
              </a:lnSpc>
              <a:spcBef>
                <a:spcPts val="0"/>
              </a:spcBef>
            </a:pPr>
            <a:endParaRPr lang="en-US" sz="2000" dirty="0"/>
          </a:p>
          <a:p>
            <a:pPr>
              <a:lnSpc>
                <a:spcPct val="100000"/>
              </a:lnSpc>
              <a:spcBef>
                <a:spcPts val="0"/>
              </a:spcBef>
            </a:pPr>
            <a:r>
              <a:rPr lang="en-US" sz="2000" dirty="0" smtClean="0"/>
              <a:t>The amount of energy used is relevant, but type of energy has no significant short term effect on GDP.</a:t>
            </a: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p:txBody>
      </p:sp>
      <p:pic>
        <p:nvPicPr>
          <p:cNvPr id="4" name="Picture 3" descr="/Users/soheilsaadatfar/Desktop/OneDrive/capstone screen/world GDP panel.png"/>
          <p:cNvPicPr/>
          <p:nvPr/>
        </p:nvPicPr>
        <p:blipFill>
          <a:blip r:embed="rId2">
            <a:extLst>
              <a:ext uri="{28A0092B-C50C-407E-A947-70E740481C1C}">
                <a14:useLocalDpi xmlns:a14="http://schemas.microsoft.com/office/drawing/2010/main" val="0"/>
              </a:ext>
            </a:extLst>
          </a:blip>
          <a:srcRect/>
          <a:stretch>
            <a:fillRect/>
          </a:stretch>
        </p:blipFill>
        <p:spPr bwMode="auto">
          <a:xfrm>
            <a:off x="6487297" y="858314"/>
            <a:ext cx="5704703" cy="5685921"/>
          </a:xfrm>
          <a:prstGeom prst="rect">
            <a:avLst/>
          </a:prstGeom>
          <a:noFill/>
          <a:ln>
            <a:noFill/>
          </a:ln>
        </p:spPr>
      </p:pic>
    </p:spTree>
    <p:extLst>
      <p:ext uri="{BB962C8B-B14F-4D97-AF65-F5344CB8AC3E}">
        <p14:creationId xmlns:p14="http://schemas.microsoft.com/office/powerpoint/2010/main" val="137655648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276</TotalTime>
  <Words>974</Words>
  <Application>Microsoft Macintosh PowerPoint</Application>
  <PresentationFormat>Widescreen</PresentationFormat>
  <Paragraphs>154</Paragraphs>
  <Slides>21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Century Gothic</vt:lpstr>
      <vt:lpstr>Arial</vt:lpstr>
      <vt:lpstr>Vapor Trail</vt:lpstr>
      <vt:lpstr>PowerPoint Presentation</vt:lpstr>
      <vt:lpstr>Approach</vt:lpstr>
      <vt:lpstr>Dataset</vt:lpstr>
      <vt:lpstr>definitions</vt:lpstr>
      <vt:lpstr>Questions</vt:lpstr>
      <vt:lpstr>Staionarity</vt:lpstr>
      <vt:lpstr>Correlation</vt:lpstr>
      <vt:lpstr>Is the world’s economy driven by energy ?</vt:lpstr>
      <vt:lpstr>Is the world’s economy driven by energy ?</vt:lpstr>
      <vt:lpstr>Does renewable energy have similar effect on all types of economy?</vt:lpstr>
      <vt:lpstr>Does renewable energy have similar effect on all types of economy? </vt:lpstr>
      <vt:lpstr>Does renewable energy have similar effect on all types of economy? </vt:lpstr>
      <vt:lpstr>Does renewable energy have similar effect on all types of economy? </vt:lpstr>
      <vt:lpstr>Is there a significant relationship between employment and renewable energy? </vt:lpstr>
      <vt:lpstr>Is there a significant relationship between employment and renewable energy? </vt:lpstr>
      <vt:lpstr>Is there a significant relationship between employment and renewable energy? </vt:lpstr>
      <vt:lpstr>Where does Canada stand in the new world of clean energy? </vt:lpstr>
      <vt:lpstr>Where does Canada stand in the new world of clean energy? </vt:lpstr>
      <vt:lpstr>Conclusion</vt:lpstr>
      <vt:lpstr>Questions?</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Soheil Saadatfar</dc:creator>
  <cp:lastModifiedBy>Soheil Saadatfar</cp:lastModifiedBy>
  <cp:revision>24</cp:revision>
  <dcterms:created xsi:type="dcterms:W3CDTF">2020-07-30T22:36:22Z</dcterms:created>
  <dcterms:modified xsi:type="dcterms:W3CDTF">2020-07-31T03:12:38Z</dcterms:modified>
</cp:coreProperties>
</file>